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C35"/>
    <a:srgbClr val="00482F"/>
    <a:srgbClr val="F5A441"/>
    <a:srgbClr val="FFD7C5"/>
    <a:srgbClr val="6C608D"/>
    <a:srgbClr val="769566"/>
    <a:srgbClr val="F4A44B"/>
    <a:srgbClr val="AC936C"/>
    <a:srgbClr val="1976AE"/>
    <a:srgbClr val="465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3"/>
    <p:restoredTop sz="94366"/>
  </p:normalViewPr>
  <p:slideViewPr>
    <p:cSldViewPr snapToGrid="0" snapToObjects="1">
      <p:cViewPr varScale="1">
        <p:scale>
          <a:sx n="134" d="100"/>
          <a:sy n="134" d="100"/>
        </p:scale>
        <p:origin x="12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85C4-4AF8-8446-9F1B-B481AD746086}"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8BA75-ABE9-2041-B111-16A99A60E180}" type="slidenum">
              <a:rPr lang="en-US" smtClean="0"/>
              <a:t>‹#›</a:t>
            </a:fld>
            <a:endParaRPr lang="en-US"/>
          </a:p>
        </p:txBody>
      </p:sp>
    </p:spTree>
    <p:extLst>
      <p:ext uri="{BB962C8B-B14F-4D97-AF65-F5344CB8AC3E}">
        <p14:creationId xmlns:p14="http://schemas.microsoft.com/office/powerpoint/2010/main" val="62133561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8BA75-ABE9-2041-B111-16A99A60E180}" type="slidenum">
              <a:rPr lang="en-US" smtClean="0"/>
              <a:t>1</a:t>
            </a:fld>
            <a:endParaRPr lang="en-US"/>
          </a:p>
        </p:txBody>
      </p:sp>
    </p:spTree>
    <p:extLst>
      <p:ext uri="{BB962C8B-B14F-4D97-AF65-F5344CB8AC3E}">
        <p14:creationId xmlns:p14="http://schemas.microsoft.com/office/powerpoint/2010/main" val="172212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40009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116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28148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42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7EE85-1E05-8445-A7E3-DFDA0B448B68}"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776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7EE85-1E05-8445-A7E3-DFDA0B448B68}"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022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7EE85-1E05-8445-A7E3-DFDA0B448B68}"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27277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7EE85-1E05-8445-A7E3-DFDA0B448B68}"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87834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EE85-1E05-8445-A7E3-DFDA0B448B68}"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893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2709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215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887EE85-1E05-8445-A7E3-DFDA0B448B68}" type="datetimeFigureOut">
              <a:rPr lang="en-US" smtClean="0"/>
              <a:t>3/3/2025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CBB361-6F95-2148-83BD-2E8686F716FE}" type="slidenum">
              <a:rPr lang="en-US" smtClean="0"/>
              <a:t>‹#›</a:t>
            </a:fld>
            <a:endParaRPr lang="en-US"/>
          </a:p>
        </p:txBody>
      </p:sp>
    </p:spTree>
    <p:extLst>
      <p:ext uri="{BB962C8B-B14F-4D97-AF65-F5344CB8AC3E}">
        <p14:creationId xmlns:p14="http://schemas.microsoft.com/office/powerpoint/2010/main" val="102597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3C59DF8-67F1-4527-AE81-31520B0E8A32}"/>
              </a:ext>
            </a:extLst>
          </p:cNvPr>
          <p:cNvPicPr>
            <a:picLocks noChangeAspect="1"/>
          </p:cNvPicPr>
          <p:nvPr/>
        </p:nvPicPr>
        <p:blipFill>
          <a:blip r:embed="rId3"/>
          <a:srcRect/>
          <a:stretch/>
        </p:blipFill>
        <p:spPr>
          <a:xfrm>
            <a:off x="2692" y="4043563"/>
            <a:ext cx="9144000" cy="1106424"/>
          </a:xfrm>
          <a:prstGeom prst="rect">
            <a:avLst/>
          </a:prstGeom>
        </p:spPr>
      </p:pic>
      <p:pic>
        <p:nvPicPr>
          <p:cNvPr id="33" name="Picture 32">
            <a:extLst>
              <a:ext uri="{FF2B5EF4-FFF2-40B4-BE49-F238E27FC236}">
                <a16:creationId xmlns:a16="http://schemas.microsoft.com/office/drawing/2014/main" id="{51304010-190A-4603-83FD-16F0E108110B}"/>
              </a:ext>
            </a:extLst>
          </p:cNvPr>
          <p:cNvPicPr>
            <a:picLocks noChangeAspect="1"/>
          </p:cNvPicPr>
          <p:nvPr/>
        </p:nvPicPr>
        <p:blipFill>
          <a:blip r:embed="rId3"/>
          <a:srcRect/>
          <a:stretch/>
        </p:blipFill>
        <p:spPr>
          <a:xfrm>
            <a:off x="7246" y="0"/>
            <a:ext cx="9144000" cy="1309178"/>
          </a:xfrm>
          <a:prstGeom prst="rect">
            <a:avLst/>
          </a:prstGeom>
        </p:spPr>
      </p:pic>
      <p:sp>
        <p:nvSpPr>
          <p:cNvPr id="12" name="Rectangle 11"/>
          <p:cNvSpPr/>
          <p:nvPr/>
        </p:nvSpPr>
        <p:spPr>
          <a:xfrm>
            <a:off x="2286000" y="1302977"/>
            <a:ext cx="6858000" cy="273580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2381669" y="1566028"/>
            <a:ext cx="6627594" cy="2215900"/>
          </a:xfrm>
          <a:prstGeom prst="rect">
            <a:avLst/>
          </a:prstGeom>
        </p:spPr>
        <p:txBody>
          <a:bodyPr vert="horz" lIns="182880" tIns="0" rIns="182880" bIns="0"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30000"/>
              </a:lnSpc>
            </a:pPr>
            <a:r>
              <a:rPr lang="en-US" sz="1500" i="1" dirty="0">
                <a:latin typeface="Century Gothic" panose="020B0502020202020204" pitchFamily="34" charset="0"/>
                <a:ea typeface="Myriad Pro" charset="0"/>
                <a:cs typeface="Myriad Pro" charset="0"/>
              </a:rPr>
              <a:t>ACM Transactions on Quantum Computing </a:t>
            </a:r>
            <a:r>
              <a:rPr lang="en-US" sz="1500" dirty="0">
                <a:latin typeface="Century Gothic" panose="020B0502020202020204" pitchFamily="34" charset="0"/>
                <a:ea typeface="Myriad Pro" charset="0"/>
                <a:cs typeface="Myriad Pro" charset="0"/>
              </a:rPr>
              <a:t>(TQC) publishes high-impact, original research papers and selected surveys on topics in quantum computing and quantum information science on a quarterly basis. The journal focuses on the theory and practice of quantum computing, and welcomes submissions that address computational aspects of quantum computing in particular and appeal to the broader community of quantum information science.</a:t>
            </a:r>
            <a:endParaRPr lang="en-US" sz="1500" dirty="0">
              <a:latin typeface="Century Gothic" charset="0"/>
              <a:ea typeface="Century Gothic" charset="0"/>
              <a:cs typeface="Century Gothic" charset="0"/>
            </a:endParaRPr>
          </a:p>
        </p:txBody>
      </p:sp>
      <p:sp>
        <p:nvSpPr>
          <p:cNvPr id="11" name="Rectangle 10"/>
          <p:cNvSpPr/>
          <p:nvPr/>
        </p:nvSpPr>
        <p:spPr>
          <a:xfrm>
            <a:off x="6662057" y="1"/>
            <a:ext cx="2481942" cy="1298448"/>
          </a:xfrm>
          <a:prstGeom prst="rect">
            <a:avLst/>
          </a:prstGeom>
          <a:solidFill>
            <a:srgbClr val="AEBC3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4"/>
          <p:cNvSpPr/>
          <p:nvPr/>
        </p:nvSpPr>
        <p:spPr>
          <a:xfrm>
            <a:off x="0" y="0"/>
            <a:ext cx="9143999" cy="51435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4038779"/>
            <a:ext cx="9151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8395" y="163759"/>
            <a:ext cx="6117964" cy="1021115"/>
          </a:xfrm>
        </p:spPr>
        <p:txBody>
          <a:bodyPr lIns="0" tIns="0" rIns="0" bIns="0" anchor="t">
            <a:noAutofit/>
          </a:bodyPr>
          <a:lstStyle/>
          <a:p>
            <a:pPr algn="l">
              <a:lnSpc>
                <a:spcPct val="100000"/>
              </a:lnSpc>
            </a:pPr>
            <a:r>
              <a:rPr lang="fr-FR" sz="2800" b="1" dirty="0">
                <a:solidFill>
                  <a:schemeClr val="bg1"/>
                </a:solidFill>
                <a:latin typeface="Century Gothic" charset="0"/>
                <a:ea typeface="Century Gothic" charset="0"/>
                <a:cs typeface="Century Gothic" charset="0"/>
              </a:rPr>
              <a:t>ACM Transactions on </a:t>
            </a:r>
            <a:br>
              <a:rPr lang="fr-FR" sz="2800" b="1" dirty="0">
                <a:solidFill>
                  <a:schemeClr val="bg1"/>
                </a:solidFill>
                <a:latin typeface="Century Gothic" charset="0"/>
                <a:ea typeface="Century Gothic" charset="0"/>
                <a:cs typeface="Century Gothic" charset="0"/>
              </a:rPr>
            </a:br>
            <a:r>
              <a:rPr lang="fr-FR" sz="2800" b="1" dirty="0">
                <a:solidFill>
                  <a:schemeClr val="bg1"/>
                </a:solidFill>
                <a:latin typeface="Century Gothic" charset="0"/>
                <a:ea typeface="Century Gothic" charset="0"/>
                <a:cs typeface="Century Gothic" charset="0"/>
              </a:rPr>
              <a:t>Quantum </a:t>
            </a:r>
            <a:r>
              <a:rPr lang="fr-FR" sz="2800" b="1" dirty="0" err="1">
                <a:solidFill>
                  <a:schemeClr val="bg1"/>
                </a:solidFill>
                <a:latin typeface="Century Gothic" charset="0"/>
                <a:ea typeface="Century Gothic" charset="0"/>
                <a:cs typeface="Century Gothic" charset="0"/>
              </a:rPr>
              <a:t>Computing</a:t>
            </a:r>
            <a:r>
              <a:rPr lang="fr-FR" sz="2800" b="1" dirty="0">
                <a:solidFill>
                  <a:schemeClr val="bg1"/>
                </a:solidFill>
                <a:latin typeface="Century Gothic" charset="0"/>
                <a:ea typeface="Century Gothic" charset="0"/>
                <a:cs typeface="Century Gothic" charset="0"/>
              </a:rPr>
              <a:t> (TQC)</a:t>
            </a:r>
            <a:endParaRPr lang="en-US" sz="2800" b="1" dirty="0">
              <a:solidFill>
                <a:schemeClr val="bg1"/>
              </a:solidFill>
              <a:latin typeface="Century Gothic" charset="0"/>
              <a:ea typeface="Century Gothic" charset="0"/>
              <a:cs typeface="Century Gothic" charset="0"/>
            </a:endParaRPr>
          </a:p>
        </p:txBody>
      </p:sp>
      <p:sp>
        <p:nvSpPr>
          <p:cNvPr id="13" name="TextBox 12"/>
          <p:cNvSpPr txBox="1"/>
          <p:nvPr/>
        </p:nvSpPr>
        <p:spPr>
          <a:xfrm>
            <a:off x="6720410" y="27985"/>
            <a:ext cx="2423589" cy="1123384"/>
          </a:xfrm>
          <a:prstGeom prst="rect">
            <a:avLst/>
          </a:prstGeom>
          <a:noFill/>
        </p:spPr>
        <p:txBody>
          <a:bodyPr wrap="square" rtlCol="0">
            <a:spAutoFit/>
          </a:bodyPr>
          <a:lstStyle/>
          <a:p>
            <a:pPr>
              <a:spcAft>
                <a:spcPts val="600"/>
              </a:spcAft>
            </a:pPr>
            <a:r>
              <a:rPr lang="en-US" sz="1300" b="1" dirty="0">
                <a:latin typeface="Century Gothic" panose="020B0502020202020204" pitchFamily="34" charset="0"/>
                <a:ea typeface="Myriad Pro Semibold" charset="0"/>
                <a:cs typeface="Myriad Pro Semibold" charset="0"/>
              </a:rPr>
              <a:t>Co-Editors-in-Chief</a:t>
            </a:r>
          </a:p>
          <a:p>
            <a:pPr>
              <a:spcAft>
                <a:spcPts val="600"/>
              </a:spcAft>
            </a:pPr>
            <a:r>
              <a:rPr lang="en-US" sz="1100" dirty="0">
                <a:latin typeface="Century Gothic" panose="020B0502020202020204" pitchFamily="34" charset="0"/>
                <a:ea typeface="Myriad Pro Semibold" charset="0"/>
                <a:cs typeface="Myriad Pro Semibold" charset="0"/>
              </a:rPr>
              <a:t>Travis S. Humble, Oak Ridge National Laboratory (USA)</a:t>
            </a:r>
          </a:p>
          <a:p>
            <a:pPr>
              <a:spcAft>
                <a:spcPts val="600"/>
              </a:spcAft>
            </a:pPr>
            <a:r>
              <a:rPr lang="en-US" sz="1100" dirty="0" err="1">
                <a:latin typeface="Century Gothic" panose="020B0502020202020204" pitchFamily="34" charset="0"/>
                <a:ea typeface="Myriad Pro Semibold" charset="0"/>
                <a:cs typeface="Myriad Pro Semibold" charset="0"/>
              </a:rPr>
              <a:t>Mingsheng</a:t>
            </a:r>
            <a:r>
              <a:rPr lang="en-US" sz="1100" dirty="0">
                <a:latin typeface="Century Gothic" panose="020B0502020202020204" pitchFamily="34" charset="0"/>
                <a:ea typeface="Myriad Pro Semibold" charset="0"/>
                <a:cs typeface="Myriad Pro Semibold" charset="0"/>
              </a:rPr>
              <a:t> Ying, University of Technology Sydney (Australia)</a:t>
            </a:r>
          </a:p>
        </p:txBody>
      </p:sp>
      <p:sp>
        <p:nvSpPr>
          <p:cNvPr id="23" name="TextBox 22">
            <a:extLst>
              <a:ext uri="{FF2B5EF4-FFF2-40B4-BE49-F238E27FC236}">
                <a16:creationId xmlns:a16="http://schemas.microsoft.com/office/drawing/2014/main" id="{53BE38AD-FDE6-4CAE-9F5A-9F0E28883DA3}"/>
              </a:ext>
            </a:extLst>
          </p:cNvPr>
          <p:cNvSpPr txBox="1"/>
          <p:nvPr/>
        </p:nvSpPr>
        <p:spPr>
          <a:xfrm>
            <a:off x="435872" y="4390100"/>
            <a:ext cx="3454083"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ea typeface="Myriad Pro Semibold" charset="0"/>
                <a:cs typeface="Myriad Pro Semibold" charset="0"/>
              </a:rPr>
              <a:t>https://tqc.acm.org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369" y="4127739"/>
            <a:ext cx="914894" cy="914894"/>
          </a:xfrm>
          <a:prstGeom prst="rect">
            <a:avLst/>
          </a:prstGeom>
          <a:effectLst>
            <a:outerShdw blurRad="50800" dist="50800" dir="5400000" algn="ctr" rotWithShape="0">
              <a:schemeClr val="tx1">
                <a:lumMod val="65000"/>
                <a:lumOff val="35000"/>
                <a:alpha val="82000"/>
              </a:schemeClr>
            </a:outerShdw>
          </a:effectLst>
        </p:spPr>
      </p:pic>
      <p:pic>
        <p:nvPicPr>
          <p:cNvPr id="27" name="Picture 26">
            <a:extLst>
              <a:ext uri="{FF2B5EF4-FFF2-40B4-BE49-F238E27FC236}">
                <a16:creationId xmlns:a16="http://schemas.microsoft.com/office/drawing/2014/main" id="{52FD7FAB-4856-4B26-B662-5838878A7ED9}"/>
              </a:ext>
            </a:extLst>
          </p:cNvPr>
          <p:cNvPicPr>
            <a:picLocks noChangeAspect="1"/>
          </p:cNvPicPr>
          <p:nvPr/>
        </p:nvPicPr>
        <p:blipFill>
          <a:blip r:embed="rId5"/>
          <a:srcRect/>
          <a:stretch/>
        </p:blipFill>
        <p:spPr>
          <a:xfrm>
            <a:off x="275857" y="1430939"/>
            <a:ext cx="1748455" cy="2503619"/>
          </a:xfrm>
          <a:prstGeom prst="rect">
            <a:avLst/>
          </a:prstGeom>
          <a:ln>
            <a:solidFill>
              <a:schemeClr val="bg1">
                <a:lumMod val="95000"/>
              </a:schemeClr>
            </a:solidFill>
          </a:ln>
        </p:spPr>
      </p:pic>
    </p:spTree>
    <p:extLst>
      <p:ext uri="{BB962C8B-B14F-4D97-AF65-F5344CB8AC3E}">
        <p14:creationId xmlns:p14="http://schemas.microsoft.com/office/powerpoint/2010/main" val="809496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3072</TotalTime>
  <Words>106</Words>
  <Application>Microsoft Office PowerPoint</Application>
  <PresentationFormat>On-screen Show (16:9)</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ACM Transactions on  Quantum Computing (TQC)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Burns</dc:creator>
  <cp:lastModifiedBy>Siumei Leung</cp:lastModifiedBy>
  <cp:revision>44</cp:revision>
  <dcterms:created xsi:type="dcterms:W3CDTF">2020-08-20T14:25:20Z</dcterms:created>
  <dcterms:modified xsi:type="dcterms:W3CDTF">2025-03-03T19:13:43Z</dcterms:modified>
</cp:coreProperties>
</file>