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608D"/>
    <a:srgbClr val="769566"/>
    <a:srgbClr val="F4A44B"/>
    <a:srgbClr val="AC936C"/>
    <a:srgbClr val="1976AE"/>
    <a:srgbClr val="465C71"/>
    <a:srgbClr val="9BA472"/>
    <a:srgbClr val="A139C0"/>
    <a:srgbClr val="1475AE"/>
    <a:srgbClr val="0088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63"/>
    <p:restoredTop sz="94366"/>
  </p:normalViewPr>
  <p:slideViewPr>
    <p:cSldViewPr snapToGrid="0" snapToObjects="1">
      <p:cViewPr varScale="1">
        <p:scale>
          <a:sx n="162" d="100"/>
          <a:sy n="162" d="100"/>
        </p:scale>
        <p:origin x="54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1085C4-4AF8-8446-9F1B-B481AD746086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58BA75-ABE9-2041-B111-16A99A60E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335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58BA75-ABE9-2041-B111-16A99A60E18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22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EE85-1E05-8445-A7E3-DFDA0B448B68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BB361-6F95-2148-83BD-2E8686F71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093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EE85-1E05-8445-A7E3-DFDA0B448B68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BB361-6F95-2148-83BD-2E8686F71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161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EE85-1E05-8445-A7E3-DFDA0B448B68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BB361-6F95-2148-83BD-2E8686F71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487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EE85-1E05-8445-A7E3-DFDA0B448B68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BB361-6F95-2148-83BD-2E8686F71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294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EE85-1E05-8445-A7E3-DFDA0B448B68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BB361-6F95-2148-83BD-2E8686F71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769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EE85-1E05-8445-A7E3-DFDA0B448B68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BB361-6F95-2148-83BD-2E8686F71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220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EE85-1E05-8445-A7E3-DFDA0B448B68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BB361-6F95-2148-83BD-2E8686F71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79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EE85-1E05-8445-A7E3-DFDA0B448B68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BB361-6F95-2148-83BD-2E8686F71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348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EE85-1E05-8445-A7E3-DFDA0B448B68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BB361-6F95-2148-83BD-2E8686F71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939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EE85-1E05-8445-A7E3-DFDA0B448B68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BB361-6F95-2148-83BD-2E8686F71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091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EE85-1E05-8445-A7E3-DFDA0B448B68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BB361-6F95-2148-83BD-2E8686F71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153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7EE85-1E05-8445-A7E3-DFDA0B448B68}" type="datetimeFigureOut">
              <a:rPr lang="en-US" smtClean="0"/>
              <a:t>3/6/2024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BB361-6F95-2148-83BD-2E8686F716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974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7E47380B-49C4-4EBB-B0F1-D9795AAA58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572" y="4027885"/>
            <a:ext cx="9155994" cy="113365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557EFF4-DFC6-4066-A807-4022814453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4748" y="-10153"/>
            <a:ext cx="9155994" cy="1313131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2286000" y="1302977"/>
            <a:ext cx="6858000" cy="2726033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2286000" y="1535762"/>
            <a:ext cx="6965457" cy="2136069"/>
          </a:xfrm>
          <a:prstGeom prst="rect">
            <a:avLst/>
          </a:prstGeom>
        </p:spPr>
        <p:txBody>
          <a:bodyPr vert="horz" lIns="182880" tIns="0" rIns="182880" bIns="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2200"/>
              </a:lnSpc>
            </a:pPr>
            <a:r>
              <a:rPr lang="en-US" sz="1600" i="1" dirty="0">
                <a:latin typeface="Century Gothic" panose="020B0502020202020204" pitchFamily="34" charset="0"/>
                <a:ea typeface="Myriad Pro" charset="0"/>
                <a:cs typeface="Myriad Pro" charset="0"/>
              </a:rPr>
              <a:t>ACM Transactions on Storage (TOS) </a:t>
            </a:r>
            <a:r>
              <a:rPr lang="en-US" sz="1600" dirty="0">
                <a:latin typeface="Century Gothic" panose="020B0502020202020204" pitchFamily="34" charset="0"/>
                <a:ea typeface="Myriad Pro" charset="0"/>
                <a:cs typeface="Myriad Pro" charset="0"/>
              </a:rPr>
              <a:t>is the premier journal for publishing advancements in storage research and practice. The field of storage is one of the cornerstones for data availability. Storage is a broad and multidisciplinary area that comprises network protocols, resource management, data backup, replication, recovery, devices, security, theory of data coding, densities, and energy-efficiency. TOS seeks to fill an important void as a peer-reviewed comprehensive journal focused on storage.</a:t>
            </a:r>
            <a:endParaRPr lang="en-US" sz="1600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662057" y="0"/>
            <a:ext cx="2481942" cy="1299409"/>
          </a:xfrm>
          <a:prstGeom prst="rect">
            <a:avLst/>
          </a:prstGeom>
          <a:solidFill>
            <a:srgbClr val="6C608D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3999" cy="514350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4038779"/>
            <a:ext cx="915124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395" y="397994"/>
            <a:ext cx="6117964" cy="1021115"/>
          </a:xfrm>
        </p:spPr>
        <p:txBody>
          <a:bodyPr lIns="0" tIns="0" rIns="0" bIns="0" anchor="t">
            <a:noAutofit/>
          </a:bodyPr>
          <a:lstStyle/>
          <a:p>
            <a:pPr algn="l">
              <a:lnSpc>
                <a:spcPct val="100000"/>
              </a:lnSpc>
            </a:pPr>
            <a:r>
              <a:rPr lang="fr-FR" sz="2400" b="1" dirty="0">
                <a:solidFill>
                  <a:schemeClr val="bg1"/>
                </a:solidFill>
                <a:latin typeface="Century Gothic" charset="0"/>
                <a:ea typeface="Century Gothic" charset="0"/>
                <a:cs typeface="Century Gothic" charset="0"/>
              </a:rPr>
              <a:t>ACM Transactions on Storage (TOS) </a:t>
            </a:r>
            <a:endParaRPr lang="en-US" sz="2400" b="1" dirty="0">
              <a:solidFill>
                <a:schemeClr val="bg1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53398" y="160590"/>
            <a:ext cx="2481942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300" b="1" dirty="0">
                <a:latin typeface="Century Gothic" panose="020B0502020202020204" pitchFamily="34" charset="0"/>
                <a:ea typeface="Myriad Pro Semibold" charset="0"/>
                <a:cs typeface="Myriad Pro Semibold" charset="0"/>
              </a:rPr>
              <a:t>Editor-in-Chief</a:t>
            </a:r>
          </a:p>
          <a:p>
            <a:pPr>
              <a:spcAft>
                <a:spcPts val="600"/>
              </a:spcAft>
            </a:pPr>
            <a:r>
              <a:rPr lang="en-US" sz="1200" dirty="0">
                <a:latin typeface="Century Gothic" panose="020B0502020202020204" pitchFamily="34" charset="0"/>
                <a:ea typeface="Myriad Pro Semibold" charset="0"/>
                <a:cs typeface="Myriad Pro Semibold" charset="0"/>
              </a:rPr>
              <a:t>Erez Zadok</a:t>
            </a:r>
          </a:p>
          <a:p>
            <a:pPr>
              <a:spcAft>
                <a:spcPts val="600"/>
              </a:spcAft>
            </a:pPr>
            <a:r>
              <a:rPr lang="en-US" sz="1200" dirty="0">
                <a:latin typeface="Century Gothic" panose="020B0502020202020204" pitchFamily="34" charset="0"/>
                <a:ea typeface="Myriad Pro Semibold" charset="0"/>
                <a:cs typeface="Myriad Pro Semibold" charset="0"/>
              </a:rPr>
              <a:t>Stony Brook University, USA</a:t>
            </a:r>
            <a:endParaRPr lang="en-US" sz="1300" i="1" dirty="0">
              <a:latin typeface="Century Gothic" panose="020B0502020202020204" pitchFamily="34" charset="0"/>
              <a:ea typeface="Myriad Pro Light" charset="0"/>
              <a:cs typeface="Myriad Pro Light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3BE38AD-FDE6-4CAE-9F5A-9F0E28883DA3}"/>
              </a:ext>
            </a:extLst>
          </p:cNvPr>
          <p:cNvSpPr txBox="1"/>
          <p:nvPr/>
        </p:nvSpPr>
        <p:spPr>
          <a:xfrm>
            <a:off x="435872" y="4390100"/>
            <a:ext cx="34540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Century Gothic" panose="020B0502020202020204" pitchFamily="34" charset="0"/>
                <a:ea typeface="Myriad Pro Semibold" charset="0"/>
                <a:cs typeface="Myriad Pro Semibold" charset="0"/>
              </a:rPr>
              <a:t>https://tos.acm.org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4369" y="4127739"/>
            <a:ext cx="914894" cy="914894"/>
          </a:xfrm>
          <a:prstGeom prst="rect">
            <a:avLst/>
          </a:prstGeom>
          <a:effectLst>
            <a:outerShdw blurRad="50800" dist="50800" dir="5400000" algn="ctr" rotWithShape="0">
              <a:schemeClr val="tx1">
                <a:lumMod val="65000"/>
                <a:lumOff val="35000"/>
                <a:alpha val="82000"/>
              </a:schemeClr>
            </a:outerShdw>
          </a:effectLst>
        </p:spPr>
      </p:pic>
      <p:pic>
        <p:nvPicPr>
          <p:cNvPr id="18" name="Picture 17" descr="Chart, pie chart&#10;&#10;Description automatically generated">
            <a:extLst>
              <a:ext uri="{FF2B5EF4-FFF2-40B4-BE49-F238E27FC236}">
                <a16:creationId xmlns:a16="http://schemas.microsoft.com/office/drawing/2014/main" id="{9B58CE1B-89CF-4CD7-B022-F21F00CC1A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431" y="1376504"/>
            <a:ext cx="1818351" cy="2567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496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2998</TotalTime>
  <Words>108</Words>
  <Application>Microsoft Office PowerPoint</Application>
  <PresentationFormat>On-screen Show (16:9)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ACM Transactions on Storage (TOS)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Burns</dc:creator>
  <cp:lastModifiedBy>Siumei Leung</cp:lastModifiedBy>
  <cp:revision>38</cp:revision>
  <dcterms:created xsi:type="dcterms:W3CDTF">2020-08-20T14:25:20Z</dcterms:created>
  <dcterms:modified xsi:type="dcterms:W3CDTF">2024-03-06T18:41:06Z</dcterms:modified>
</cp:coreProperties>
</file>